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Source Code Pr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A1BEC6-E797-49B9-932F-6E3E5581F1CE}">
  <a:tblStyle styleId="{49A1BEC6-E797-49B9-932F-6E3E5581F1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SourceCodePr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SourceCodePro-italic.fntdata"/><Relationship Id="rId25" Type="http://schemas.openxmlformats.org/officeDocument/2006/relationships/font" Target="fonts/SourceCodePro-bold.fntdata"/><Relationship Id="rId27" Type="http://schemas.openxmlformats.org/officeDocument/2006/relationships/font" Target="fonts/SourceCodePr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fb2f04f8d2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fb2f04f8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be5edf606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be5edf606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software development project is like a professional romantic relationship, there are many problems that can arise depending on the scope, commitment issues, and how many people are working on it. Some of the technologies we are using are new to a lot of our team members, so there a big part of our initial development process will be getting used to the technologies. Also, not knowing a technology can lead to mistakes like not using best practices, or not knowing the risks or common bugs of that technology. There are different skills associated with working in a team rather than by yourself. With 10 people on our team there are many potential risks such as, someone dropping the course, getting sick or busy, not participating or not putting in the effort to complete their tasks. You need strong communication to avoid git issues like merge conflicts. Considering the scope of our project we have to make sure we do not underestimate the amount of work to be done for each component. Also, since we are working on people’s health data our software needs to be extremely secure and private to avoid any data leaks.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Scope</a:t>
            </a:r>
            <a:endParaRPr/>
          </a:p>
          <a:p>
            <a:pPr indent="-317500" lvl="0" marL="457200" rtl="0" algn="l">
              <a:spcBef>
                <a:spcPts val="0"/>
              </a:spcBef>
              <a:spcAft>
                <a:spcPts val="0"/>
              </a:spcAft>
              <a:buSzPts val="1400"/>
              <a:buChar char="-"/>
            </a:pPr>
            <a:r>
              <a:rPr lang="en"/>
              <a:t>requirements</a:t>
            </a:r>
            <a:endParaRPr/>
          </a:p>
          <a:p>
            <a:pPr indent="-317500" lvl="0" marL="457200" rtl="0" algn="l">
              <a:spcBef>
                <a:spcPts val="0"/>
              </a:spcBef>
              <a:spcAft>
                <a:spcPts val="0"/>
              </a:spcAft>
              <a:buSzPts val="1400"/>
              <a:buChar char="-"/>
            </a:pPr>
            <a:r>
              <a:rPr lang="en"/>
              <a:t>Underestimating</a:t>
            </a:r>
            <a:endParaRPr/>
          </a:p>
          <a:p>
            <a:pPr indent="0" lvl="0" marL="0" rtl="0" algn="l">
              <a:spcBef>
                <a:spcPts val="0"/>
              </a:spcBef>
              <a:spcAft>
                <a:spcPts val="0"/>
              </a:spcAft>
              <a:buNone/>
            </a:pPr>
            <a:r>
              <a:rPr lang="en"/>
              <a:t>Team size</a:t>
            </a:r>
            <a:endParaRPr/>
          </a:p>
          <a:p>
            <a:pPr indent="-317500" lvl="0" marL="457200" rtl="0" algn="l">
              <a:spcBef>
                <a:spcPts val="0"/>
              </a:spcBef>
              <a:spcAft>
                <a:spcPts val="0"/>
              </a:spcAft>
              <a:buSzPts val="1400"/>
              <a:buChar char="-"/>
            </a:pPr>
            <a:r>
              <a:rPr lang="en"/>
              <a:t>communication</a:t>
            </a:r>
            <a:endParaRPr/>
          </a:p>
          <a:p>
            <a:pPr indent="-317500" lvl="0" marL="457200" rtl="0" algn="l">
              <a:spcBef>
                <a:spcPts val="0"/>
              </a:spcBef>
              <a:spcAft>
                <a:spcPts val="0"/>
              </a:spcAft>
              <a:buSzPts val="1400"/>
              <a:buChar char="-"/>
            </a:pPr>
            <a:r>
              <a:rPr lang="en"/>
              <a:t>Risk manager doing stuff</a:t>
            </a:r>
            <a:endParaRPr/>
          </a:p>
          <a:p>
            <a:pPr indent="-317500" lvl="0" marL="457200" rtl="0" algn="l">
              <a:spcBef>
                <a:spcPts val="0"/>
              </a:spcBef>
              <a:spcAft>
                <a:spcPts val="0"/>
              </a:spcAft>
              <a:buSzPts val="1400"/>
              <a:buChar char="-"/>
            </a:pPr>
            <a:r>
              <a:rPr lang="en"/>
              <a:t>Dropping, sick, not doing work, learning to work in a group</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Learning</a:t>
            </a:r>
            <a:endParaRPr/>
          </a:p>
          <a:p>
            <a:pPr indent="-317500" lvl="0" marL="457200" rtl="0" algn="l">
              <a:spcBef>
                <a:spcPts val="0"/>
              </a:spcBef>
              <a:spcAft>
                <a:spcPts val="0"/>
              </a:spcAft>
              <a:buSzPts val="1400"/>
              <a:buChar char="-"/>
            </a:pPr>
            <a:r>
              <a:rPr lang="en"/>
              <a:t>Not knowing tech, best practices, common bugs</a:t>
            </a:r>
            <a:endParaRPr/>
          </a:p>
          <a:p>
            <a:pPr indent="-317500" lvl="0" marL="457200" rtl="0" algn="l">
              <a:spcBef>
                <a:spcPts val="0"/>
              </a:spcBef>
              <a:spcAft>
                <a:spcPts val="0"/>
              </a:spcAft>
              <a:buSzPts val="1400"/>
              <a:buChar char="-"/>
            </a:pPr>
            <a:r>
              <a:rPr lang="en"/>
              <a:t>Security </a:t>
            </a:r>
            <a:endParaRPr/>
          </a:p>
          <a:p>
            <a:pPr indent="-317500" lvl="0" marL="457200" rtl="0" algn="l">
              <a:spcBef>
                <a:spcPts val="0"/>
              </a:spcBef>
              <a:spcAft>
                <a:spcPts val="0"/>
              </a:spcAft>
              <a:buSzPts val="1400"/>
              <a:buChar char="-"/>
            </a:pPr>
            <a:r>
              <a:rPr lang="en"/>
              <a:t>No data leaks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Dependence on 3rd party software</a:t>
            </a:r>
            <a:endParaRPr/>
          </a:p>
          <a:p>
            <a:pPr indent="0" lvl="0" marL="0" rtl="0" algn="l">
              <a:spcBef>
                <a:spcPts val="0"/>
              </a:spcBef>
              <a:spcAft>
                <a:spcPts val="0"/>
              </a:spcAft>
              <a:buNone/>
            </a:pPr>
            <a:r>
              <a:rPr lang="en"/>
              <a:t>Requirement or technology changes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bf91b1e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bf91b1e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fb03424f40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fb03424f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fbf91b1ea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fbf91b1e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our tech stack, we are using PostgreSQl for the database, node and express for the backend and react for the frontend . When deciding on a database for our project, we ultimately chose PostgreSQL. One reason was that we required a relational database to effectively manage the different types and interactions of data that would be presented to our users through various views. Additionally, using PostgreSQL in conjunction with a Node based application greatly simplifies deployment process and the database being sql allows for continuity in the project beyond this class as a lot of developers are familiar with sql. We would also be using typescript rather than JavaScript for node, express and react for the purpose of type safety .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fb03424f4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fb03424f4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For our continuous integration we will be using GitHub Actions. It will be able to test to ensure that the project does in fact build as well as run all the automated tests to make sure they all pass. </a:t>
            </a:r>
            <a:endParaRPr>
              <a:solidFill>
                <a:schemeClr val="dk1"/>
              </a:solidFill>
            </a:endParaRPr>
          </a:p>
          <a:p>
            <a:pPr indent="0" lvl="0" marL="0" rtl="0" algn="l">
              <a:lnSpc>
                <a:spcPct val="115000"/>
              </a:lnSpc>
              <a:spcBef>
                <a:spcPts val="0"/>
              </a:spcBef>
              <a:spcAft>
                <a:spcPts val="0"/>
              </a:spcAft>
              <a:buNone/>
            </a:pPr>
            <a:r>
              <a:rPr lang="en">
                <a:solidFill>
                  <a:schemeClr val="dk1"/>
                </a:solidFill>
              </a:rPr>
              <a:t>For our issue tracking we will be using GitHub Issues, we will be using it to track any bugs that are caught during development</a:t>
            </a:r>
            <a:endParaRPr>
              <a:solidFill>
                <a:schemeClr val="dk1"/>
              </a:solidFill>
            </a:endParaRPr>
          </a:p>
          <a:p>
            <a:pPr indent="0" lvl="0" marL="0" rtl="0" algn="l">
              <a:lnSpc>
                <a:spcPct val="115000"/>
              </a:lnSpc>
              <a:spcBef>
                <a:spcPts val="0"/>
              </a:spcBef>
              <a:spcAft>
                <a:spcPts val="0"/>
              </a:spcAft>
              <a:buNone/>
            </a:pPr>
            <a:r>
              <a:rPr lang="en">
                <a:solidFill>
                  <a:schemeClr val="dk1"/>
                </a:solidFill>
              </a:rPr>
              <a:t>For project </a:t>
            </a:r>
            <a:r>
              <a:rPr lang="en">
                <a:solidFill>
                  <a:schemeClr val="dk1"/>
                </a:solidFill>
              </a:rPr>
              <a:t>management we will be using a scrum board through GitHub Projects. We will use this to track the user stories and what stage of development they are currently at.</a:t>
            </a:r>
            <a:endParaRPr>
              <a:solidFill>
                <a:schemeClr val="dk1"/>
              </a:solidFill>
            </a:endParaRPr>
          </a:p>
          <a:p>
            <a:pPr indent="0" lvl="0" marL="0" rtl="0" algn="l">
              <a:lnSpc>
                <a:spcPct val="115000"/>
              </a:lnSpc>
              <a:spcBef>
                <a:spcPts val="0"/>
              </a:spcBef>
              <a:spcAft>
                <a:spcPts val="0"/>
              </a:spcAft>
              <a:buNone/>
            </a:pPr>
            <a:r>
              <a:rPr lang="en">
                <a:solidFill>
                  <a:schemeClr val="dk1"/>
                </a:solidFill>
              </a:rPr>
              <a:t>ESLint will help us to ensure we are following our code style by linting our code.</a:t>
            </a:r>
            <a:endParaRPr>
              <a:solidFill>
                <a:schemeClr val="dk1"/>
              </a:solidFill>
            </a:endParaRPr>
          </a:p>
          <a:p>
            <a:pPr indent="0" lvl="0" marL="0" rtl="0" algn="l">
              <a:lnSpc>
                <a:spcPct val="115000"/>
              </a:lnSpc>
              <a:spcBef>
                <a:spcPts val="0"/>
              </a:spcBef>
              <a:spcAft>
                <a:spcPts val="0"/>
              </a:spcAft>
              <a:buNone/>
            </a:pPr>
            <a:r>
              <a:rPr lang="en">
                <a:solidFill>
                  <a:schemeClr val="dk1"/>
                </a:solidFill>
              </a:rPr>
              <a:t>Our coverage testing will be implemented in a variety of ways: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first is using a checklist or guideline of what tests should be done, ensuring all tests that are needed do get written for each feature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second is by utilizing both automated tests and manual testing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Focussing on quality of tests vs quantity so we can focus on the more important areas instead of making lots of useless tests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jestjs.io/"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reactjs.org/" TargetMode="External"/><Relationship Id="rId4" Type="http://schemas.openxmlformats.org/officeDocument/2006/relationships/hyperlink" Target="https://nodejs.org/en/about/" TargetMode="External"/><Relationship Id="rId5" Type="http://schemas.openxmlformats.org/officeDocument/2006/relationships/hyperlink" Target="https://www.postgresql.org/about/" TargetMode="External"/><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docs.github.com/en/communities/documenting-your-project-with-wikis/about-wikis"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5"/>
            <a:ext cx="68598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SASK LONG COVID PARTICIPANT PORTAL</a:t>
            </a:r>
            <a:endParaRPr b="1"/>
          </a:p>
        </p:txBody>
      </p:sp>
      <p:sp>
        <p:nvSpPr>
          <p:cNvPr id="86" name="Google Shape;86;p13"/>
          <p:cNvSpPr txBox="1"/>
          <p:nvPr>
            <p:ph idx="1" type="subTitle"/>
          </p:nvPr>
        </p:nvSpPr>
        <p:spPr>
          <a:xfrm>
            <a:off x="598100" y="2614025"/>
            <a:ext cx="72273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CMPT 371 - Team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265500" y="853075"/>
            <a:ext cx="4045200" cy="1509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T</a:t>
            </a:r>
            <a:r>
              <a:rPr lang="en" sz="3900"/>
              <a:t>esting </a:t>
            </a:r>
            <a:r>
              <a:rPr lang="en" sz="3900"/>
              <a:t>Technologies</a:t>
            </a:r>
            <a:endParaRPr sz="3900"/>
          </a:p>
        </p:txBody>
      </p:sp>
      <p:sp>
        <p:nvSpPr>
          <p:cNvPr id="161" name="Google Shape;161;p22"/>
          <p:cNvSpPr txBox="1"/>
          <p:nvPr>
            <p:ph idx="2" type="body"/>
          </p:nvPr>
        </p:nvSpPr>
        <p:spPr>
          <a:xfrm>
            <a:off x="4939500" y="724200"/>
            <a:ext cx="39291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Unit Tests</a:t>
            </a:r>
            <a:endParaRPr b="1"/>
          </a:p>
          <a:p>
            <a:pPr indent="0" lvl="0" marL="0" rtl="0" algn="l">
              <a:spcBef>
                <a:spcPts val="0"/>
              </a:spcBef>
              <a:spcAft>
                <a:spcPts val="0"/>
              </a:spcAft>
              <a:buNone/>
            </a:pPr>
            <a:r>
              <a:rPr lang="en" sz="1500"/>
              <a:t>Jest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a:t>UI Tests</a:t>
            </a:r>
            <a:endParaRPr b="1"/>
          </a:p>
          <a:p>
            <a:pPr indent="0" lvl="0" marL="0" rtl="0" algn="l">
              <a:spcBef>
                <a:spcPts val="0"/>
              </a:spcBef>
              <a:spcAft>
                <a:spcPts val="0"/>
              </a:spcAft>
              <a:buNone/>
            </a:pPr>
            <a:r>
              <a:rPr lang="en" sz="1500"/>
              <a:t>Jest + React Testing Library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a:t>Integration Tests</a:t>
            </a:r>
            <a:endParaRPr b="1"/>
          </a:p>
          <a:p>
            <a:pPr indent="0" lvl="0" marL="0" rtl="0" algn="l">
              <a:spcBef>
                <a:spcPts val="0"/>
              </a:spcBef>
              <a:spcAft>
                <a:spcPts val="0"/>
              </a:spcAft>
              <a:buNone/>
            </a:pPr>
            <a:r>
              <a:rPr lang="en" sz="1500"/>
              <a:t>Jest</a:t>
            </a:r>
            <a:endParaRPr sz="1500"/>
          </a:p>
          <a:p>
            <a:pPr indent="0" lvl="0" marL="0" rtl="0" algn="l">
              <a:spcBef>
                <a:spcPts val="0"/>
              </a:spcBef>
              <a:spcAft>
                <a:spcPts val="0"/>
              </a:spcAft>
              <a:buNone/>
            </a:pPr>
            <a:r>
              <a:t/>
            </a:r>
            <a:endParaRPr sz="1500"/>
          </a:p>
          <a:p>
            <a:pPr indent="0" lvl="0" marL="0" rtl="0" algn="l">
              <a:spcBef>
                <a:spcPts val="0"/>
              </a:spcBef>
              <a:spcAft>
                <a:spcPts val="1200"/>
              </a:spcAft>
              <a:buNone/>
            </a:pPr>
            <a:r>
              <a:rPr lang="en" sz="1500" u="sng">
                <a:solidFill>
                  <a:schemeClr val="accent5"/>
                </a:solidFill>
                <a:hlinkClick r:id="rId3">
                  <a:extLst>
                    <a:ext uri="{A12FA001-AC4F-418D-AE19-62706E023703}">
                      <ahyp:hlinkClr val="tx"/>
                    </a:ext>
                  </a:extLst>
                </a:hlinkClick>
              </a:rPr>
              <a:t>https://jestjs.io/</a:t>
            </a:r>
            <a:r>
              <a:rPr lang="en" sz="1500"/>
              <a:t> </a:t>
            </a:r>
            <a:endParaRPr sz="1500"/>
          </a:p>
        </p:txBody>
      </p:sp>
      <p:pic>
        <p:nvPicPr>
          <p:cNvPr id="162" name="Google Shape;162;p22"/>
          <p:cNvPicPr preferRelativeResize="0"/>
          <p:nvPr/>
        </p:nvPicPr>
        <p:blipFill>
          <a:blip r:embed="rId4">
            <a:alphaModFix/>
          </a:blip>
          <a:stretch>
            <a:fillRect/>
          </a:stretch>
        </p:blipFill>
        <p:spPr>
          <a:xfrm>
            <a:off x="1387101" y="2362675"/>
            <a:ext cx="1802000" cy="180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cxnSp>
        <p:nvCxnSpPr>
          <p:cNvPr id="167" name="Google Shape;167;p23"/>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168" name="Google Shape;168;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 Tracking</a:t>
            </a:r>
            <a:endParaRPr/>
          </a:p>
        </p:txBody>
      </p:sp>
      <p:sp>
        <p:nvSpPr>
          <p:cNvPr id="169" name="Google Shape;169;p23"/>
          <p:cNvSpPr/>
          <p:nvPr/>
        </p:nvSpPr>
        <p:spPr>
          <a:xfrm>
            <a:off x="421176" y="223569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Code Pro"/>
                <a:ea typeface="Source Code Pro"/>
                <a:cs typeface="Source Code Pro"/>
                <a:sym typeface="Source Code Pro"/>
              </a:rPr>
              <a:t>Error Detection</a:t>
            </a:r>
            <a:endParaRPr sz="1600">
              <a:solidFill>
                <a:schemeClr val="lt1"/>
              </a:solidFill>
              <a:latin typeface="Source Code Pro"/>
              <a:ea typeface="Source Code Pro"/>
              <a:cs typeface="Source Code Pro"/>
              <a:sym typeface="Source Code Pro"/>
            </a:endParaRPr>
          </a:p>
        </p:txBody>
      </p:sp>
      <p:sp>
        <p:nvSpPr>
          <p:cNvPr id="171" name="Google Shape;171;p23"/>
          <p:cNvSpPr/>
          <p:nvPr/>
        </p:nvSpPr>
        <p:spPr>
          <a:xfrm>
            <a:off x="2253122" y="1423415"/>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nvSpPr>
        <p:spPr>
          <a:xfrm>
            <a:off x="2253125" y="2292900"/>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Bug </a:t>
            </a:r>
            <a:endParaRPr sz="3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Reports</a:t>
            </a:r>
            <a:endParaRPr sz="3000">
              <a:solidFill>
                <a:schemeClr val="lt1"/>
              </a:solidFill>
              <a:latin typeface="Source Code Pro"/>
              <a:ea typeface="Source Code Pro"/>
              <a:cs typeface="Source Code Pro"/>
              <a:sym typeface="Source Code Pro"/>
            </a:endParaRPr>
          </a:p>
        </p:txBody>
      </p:sp>
      <p:sp>
        <p:nvSpPr>
          <p:cNvPr id="173" name="Google Shape;173;p23"/>
          <p:cNvSpPr/>
          <p:nvPr/>
        </p:nvSpPr>
        <p:spPr>
          <a:xfrm>
            <a:off x="5709626" y="2147440"/>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Metrics &amp;</a:t>
            </a:r>
            <a:r>
              <a:rPr lang="en" sz="1800">
                <a:solidFill>
                  <a:schemeClr val="lt1"/>
                </a:solidFill>
                <a:latin typeface="Source Code Pro"/>
                <a:ea typeface="Source Code Pro"/>
                <a:cs typeface="Source Code Pro"/>
                <a:sym typeface="Source Code Pro"/>
              </a:rPr>
              <a:t> Analytics</a:t>
            </a:r>
            <a:endParaRPr sz="1800">
              <a:solidFill>
                <a:schemeClr val="lt1"/>
              </a:solidFill>
              <a:latin typeface="Source Code Pro"/>
              <a:ea typeface="Source Code Pro"/>
              <a:cs typeface="Source Code Pro"/>
              <a:sym typeface="Source Code Pro"/>
            </a:endParaRPr>
          </a:p>
        </p:txBody>
      </p:sp>
      <p:sp>
        <p:nvSpPr>
          <p:cNvPr id="175" name="Google Shape;175;p23"/>
          <p:cNvSpPr/>
          <p:nvPr/>
        </p:nvSpPr>
        <p:spPr>
          <a:xfrm>
            <a:off x="7718079" y="2394636"/>
            <a:ext cx="1012500" cy="10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txBox="1"/>
          <p:nvPr/>
        </p:nvSpPr>
        <p:spPr>
          <a:xfrm>
            <a:off x="7718425" y="2596750"/>
            <a:ext cx="101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Logs</a:t>
            </a:r>
            <a:endParaRPr sz="1800">
              <a:solidFill>
                <a:schemeClr val="lt1"/>
              </a:solidFill>
              <a:latin typeface="Source Code Pro"/>
              <a:ea typeface="Source Code Pro"/>
              <a:cs typeface="Source Code Pro"/>
              <a:sym typeface="Source Code Pro"/>
            </a:endParaRPr>
          </a:p>
        </p:txBody>
      </p:sp>
      <p:pic>
        <p:nvPicPr>
          <p:cNvPr id="177" name="Google Shape;177;p23"/>
          <p:cNvPicPr preferRelativeResize="0"/>
          <p:nvPr/>
        </p:nvPicPr>
        <p:blipFill>
          <a:blip r:embed="rId3">
            <a:alphaModFix/>
          </a:blip>
          <a:stretch>
            <a:fillRect/>
          </a:stretch>
        </p:blipFill>
        <p:spPr>
          <a:xfrm rot="1872126">
            <a:off x="3446155" y="3278647"/>
            <a:ext cx="696966" cy="696958"/>
          </a:xfrm>
          <a:prstGeom prst="rect">
            <a:avLst/>
          </a:prstGeom>
          <a:noFill/>
          <a:ln>
            <a:noFill/>
          </a:ln>
        </p:spPr>
      </p:pic>
      <p:pic>
        <p:nvPicPr>
          <p:cNvPr id="178" name="Google Shape;178;p23"/>
          <p:cNvPicPr preferRelativeResize="0"/>
          <p:nvPr/>
        </p:nvPicPr>
        <p:blipFill>
          <a:blip r:embed="rId4">
            <a:alphaModFix/>
          </a:blip>
          <a:stretch>
            <a:fillRect/>
          </a:stretch>
        </p:blipFill>
        <p:spPr>
          <a:xfrm>
            <a:off x="4782475" y="272100"/>
            <a:ext cx="3360901" cy="88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Risk Management</a:t>
            </a:r>
            <a:endParaRPr/>
          </a:p>
        </p:txBody>
      </p:sp>
      <p:sp>
        <p:nvSpPr>
          <p:cNvPr id="184" name="Google Shape;184;p24"/>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Potentials</a:t>
            </a:r>
            <a:endParaRPr/>
          </a:p>
        </p:txBody>
      </p:sp>
      <p:sp>
        <p:nvSpPr>
          <p:cNvPr id="185" name="Google Shape;185;p2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fontScale="85000"/>
          </a:bodyPr>
          <a:lstStyle/>
          <a:p>
            <a:pPr indent="-325755" lvl="0" marL="457200" rtl="0" algn="l">
              <a:spcBef>
                <a:spcPts val="0"/>
              </a:spcBef>
              <a:spcAft>
                <a:spcPts val="0"/>
              </a:spcAft>
              <a:buSzPct val="100000"/>
              <a:buChar char="●"/>
            </a:pPr>
            <a:r>
              <a:rPr lang="en"/>
              <a:t>Understanding new technologies</a:t>
            </a:r>
            <a:endParaRPr/>
          </a:p>
          <a:p>
            <a:pPr indent="-325755" lvl="0" marL="457200" rtl="0" algn="l">
              <a:spcBef>
                <a:spcPts val="1000"/>
              </a:spcBef>
              <a:spcAft>
                <a:spcPts val="0"/>
              </a:spcAft>
              <a:buSzPct val="100000"/>
              <a:buChar char="●"/>
            </a:pPr>
            <a:r>
              <a:rPr lang="en"/>
              <a:t>Someone dropping the course or getting sick/busy</a:t>
            </a:r>
            <a:endParaRPr/>
          </a:p>
          <a:p>
            <a:pPr indent="-325755" lvl="0" marL="457200" rtl="0" algn="l">
              <a:spcBef>
                <a:spcPts val="1000"/>
              </a:spcBef>
              <a:spcAft>
                <a:spcPts val="0"/>
              </a:spcAft>
              <a:buSzPct val="100000"/>
              <a:buChar char="●"/>
            </a:pPr>
            <a:r>
              <a:rPr lang="en"/>
              <a:t>Someone not participating or not putting in the effort needed to complete their tasks</a:t>
            </a:r>
            <a:endParaRPr/>
          </a:p>
          <a:p>
            <a:pPr indent="-325755" lvl="0" marL="457200" rtl="0" algn="l">
              <a:spcBef>
                <a:spcPts val="1000"/>
              </a:spcBef>
              <a:spcAft>
                <a:spcPts val="0"/>
              </a:spcAft>
              <a:buSzPct val="100000"/>
              <a:buChar char="●"/>
            </a:pPr>
            <a:r>
              <a:rPr lang="en"/>
              <a:t>Working in a team (Merge conflicts)</a:t>
            </a:r>
            <a:endParaRPr/>
          </a:p>
          <a:p>
            <a:pPr indent="-325755" lvl="0" marL="457200" rtl="0" algn="l">
              <a:spcBef>
                <a:spcPts val="1000"/>
              </a:spcBef>
              <a:spcAft>
                <a:spcPts val="0"/>
              </a:spcAft>
              <a:buSzPct val="100000"/>
              <a:buChar char="●"/>
            </a:pPr>
            <a:r>
              <a:rPr lang="en"/>
              <a:t>Communication &amp; time management</a:t>
            </a:r>
            <a:endParaRPr/>
          </a:p>
          <a:p>
            <a:pPr indent="-325755" lvl="0" marL="457200" rtl="0" algn="l">
              <a:spcBef>
                <a:spcPts val="1000"/>
              </a:spcBef>
              <a:spcAft>
                <a:spcPts val="0"/>
              </a:spcAft>
              <a:buSzPct val="100000"/>
              <a:buChar char="●"/>
            </a:pPr>
            <a:r>
              <a:rPr lang="en"/>
              <a:t>Underestimating the amount of work </a:t>
            </a:r>
            <a:endParaRPr/>
          </a:p>
          <a:p>
            <a:pPr indent="-325755" lvl="0" marL="457200" rtl="0" algn="l">
              <a:spcBef>
                <a:spcPts val="1000"/>
              </a:spcBef>
              <a:spcAft>
                <a:spcPts val="1000"/>
              </a:spcAft>
              <a:buSzPct val="100000"/>
              <a:buChar char="●"/>
            </a:pPr>
            <a:r>
              <a:rPr lang="en"/>
              <a:t>Health data risks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Thanks for watching.</a:t>
            </a:r>
            <a:endParaRPr/>
          </a:p>
        </p:txBody>
      </p:sp>
      <p:sp>
        <p:nvSpPr>
          <p:cNvPr id="191" name="Google Shape;191;p25"/>
          <p:cNvSpPr txBox="1"/>
          <p:nvPr/>
        </p:nvSpPr>
        <p:spPr>
          <a:xfrm>
            <a:off x="4887500" y="4061275"/>
            <a:ext cx="221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mes New Roman"/>
                <a:ea typeface="Times New Roman"/>
                <a:cs typeface="Times New Roman"/>
                <a:sym typeface="Times New Roman"/>
              </a:rPr>
              <a:t>Team 2</a:t>
            </a:r>
            <a:endParaRPr sz="2000">
              <a:solidFill>
                <a:schemeClr val="lt1"/>
              </a:solidFill>
              <a:latin typeface="Times New Roman"/>
              <a:ea typeface="Times New Roman"/>
              <a:cs typeface="Times New Roman"/>
              <a:sym typeface="Times New Roman"/>
            </a:endParaRPr>
          </a:p>
        </p:txBody>
      </p:sp>
      <p:pic>
        <p:nvPicPr>
          <p:cNvPr id="192" name="Google Shape;192;p25"/>
          <p:cNvPicPr preferRelativeResize="0"/>
          <p:nvPr/>
        </p:nvPicPr>
        <p:blipFill>
          <a:blip r:embed="rId3">
            <a:alphaModFix/>
          </a:blip>
          <a:stretch>
            <a:fillRect/>
          </a:stretch>
        </p:blipFill>
        <p:spPr>
          <a:xfrm>
            <a:off x="1204500" y="2672525"/>
            <a:ext cx="1813499" cy="205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Our Team</a:t>
            </a:r>
            <a:endParaRPr/>
          </a:p>
        </p:txBody>
      </p:sp>
      <p:pic>
        <p:nvPicPr>
          <p:cNvPr id="92" name="Google Shape;92;p14"/>
          <p:cNvPicPr preferRelativeResize="0"/>
          <p:nvPr/>
        </p:nvPicPr>
        <p:blipFill rotWithShape="1">
          <a:blip r:embed="rId3">
            <a:alphaModFix/>
          </a:blip>
          <a:srcRect b="47443" l="0" r="0" t="0"/>
          <a:stretch/>
        </p:blipFill>
        <p:spPr>
          <a:xfrm>
            <a:off x="5481425" y="3064375"/>
            <a:ext cx="3147924" cy="1578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Roles</a:t>
            </a:r>
            <a:endParaRPr/>
          </a:p>
        </p:txBody>
      </p:sp>
      <p:graphicFrame>
        <p:nvGraphicFramePr>
          <p:cNvPr id="98" name="Google Shape;98;p15"/>
          <p:cNvGraphicFramePr/>
          <p:nvPr/>
        </p:nvGraphicFramePr>
        <p:xfrm>
          <a:off x="470125" y="1098100"/>
          <a:ext cx="3000000" cy="3000000"/>
        </p:xfrm>
        <a:graphic>
          <a:graphicData uri="http://schemas.openxmlformats.org/drawingml/2006/table">
            <a:tbl>
              <a:tblPr>
                <a:noFill/>
                <a:tableStyleId>{49A1BEC6-E797-49B9-932F-6E3E5581F1CE}</a:tableStyleId>
              </a:tblPr>
              <a:tblGrid>
                <a:gridCol w="1150275"/>
                <a:gridCol w="1150275"/>
                <a:gridCol w="1150275"/>
                <a:gridCol w="1150275"/>
                <a:gridCol w="1150275"/>
                <a:gridCol w="1150275"/>
                <a:gridCol w="1150275"/>
              </a:tblGrid>
              <a:tr h="758700">
                <a:tc>
                  <a:txBody>
                    <a:bodyPr/>
                    <a:lstStyle/>
                    <a:p>
                      <a:pPr indent="0" lvl="0" marL="0" rtl="0" algn="ctr">
                        <a:spcBef>
                          <a:spcPts val="0"/>
                        </a:spcBef>
                        <a:spcAft>
                          <a:spcPts val="0"/>
                        </a:spcAft>
                        <a:buNone/>
                      </a:pPr>
                      <a:r>
                        <a:rPr b="1" lang="en">
                          <a:solidFill>
                            <a:schemeClr val="lt1"/>
                          </a:solidFill>
                        </a:rPr>
                        <a:t>Project Manager</a:t>
                      </a:r>
                      <a:endParaRPr b="1">
                        <a:solidFill>
                          <a:schemeClr val="lt1"/>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en">
                          <a:solidFill>
                            <a:schemeClr val="lt1"/>
                          </a:solidFill>
                        </a:rPr>
                        <a:t>Build Manager</a:t>
                      </a:r>
                      <a:endParaRPr b="1">
                        <a:solidFill>
                          <a:schemeClr val="lt1"/>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en">
                          <a:solidFill>
                            <a:schemeClr val="lt1"/>
                          </a:solidFill>
                        </a:rPr>
                        <a:t>Risk Manager</a:t>
                      </a:r>
                      <a:endParaRPr b="1">
                        <a:solidFill>
                          <a:schemeClr val="lt1"/>
                        </a:solidFill>
                      </a:endParaRPr>
                    </a:p>
                  </a:txBody>
                  <a:tcPr marT="91425" marB="91425" marR="91425" marL="91425">
                    <a:solidFill>
                      <a:schemeClr val="accent3"/>
                    </a:solidFill>
                  </a:tcPr>
                </a:tc>
                <a:tc>
                  <a:txBody>
                    <a:bodyPr/>
                    <a:lstStyle/>
                    <a:p>
                      <a:pPr indent="0" lvl="0" marL="0" rtl="0" algn="ctr">
                        <a:spcBef>
                          <a:spcPts val="0"/>
                        </a:spcBef>
                        <a:spcAft>
                          <a:spcPts val="1000"/>
                        </a:spcAft>
                        <a:buNone/>
                      </a:pPr>
                      <a:r>
                        <a:rPr b="1" lang="en">
                          <a:solidFill>
                            <a:schemeClr val="lt1"/>
                          </a:solidFill>
                        </a:rPr>
                        <a:t>Dev Lead</a:t>
                      </a:r>
                      <a:endParaRPr b="1">
                        <a:solidFill>
                          <a:schemeClr val="lt1"/>
                        </a:solidFill>
                      </a:endParaRPr>
                    </a:p>
                  </a:txBody>
                  <a:tcPr marT="91425" marB="91425" marR="91425" marL="91425" anchor="ctr">
                    <a:solidFill>
                      <a:schemeClr val="accent3"/>
                    </a:solidFill>
                  </a:tcPr>
                </a:tc>
                <a:tc>
                  <a:txBody>
                    <a:bodyPr/>
                    <a:lstStyle/>
                    <a:p>
                      <a:pPr indent="0" lvl="0" marL="0" rtl="0" algn="ctr">
                        <a:lnSpc>
                          <a:spcPct val="150000"/>
                        </a:lnSpc>
                        <a:spcBef>
                          <a:spcPts val="1000"/>
                        </a:spcBef>
                        <a:spcAft>
                          <a:spcPts val="0"/>
                        </a:spcAft>
                        <a:buNone/>
                      </a:pPr>
                      <a:r>
                        <a:rPr b="1" lang="en">
                          <a:solidFill>
                            <a:schemeClr val="lt1"/>
                          </a:solidFill>
                        </a:rPr>
                        <a:t>Devs</a:t>
                      </a:r>
                      <a:endParaRPr b="1">
                        <a:solidFill>
                          <a:schemeClr val="lt1"/>
                        </a:solidFill>
                      </a:endParaRPr>
                    </a:p>
                  </a:txBody>
                  <a:tcPr marT="91425" marB="91425" marR="91425" marL="91425" anchor="ctr">
                    <a:solidFill>
                      <a:schemeClr val="accent3"/>
                    </a:solidFill>
                  </a:tcPr>
                </a:tc>
                <a:tc>
                  <a:txBody>
                    <a:bodyPr/>
                    <a:lstStyle/>
                    <a:p>
                      <a:pPr indent="0" lvl="0" marL="0" rtl="0" algn="ctr">
                        <a:lnSpc>
                          <a:spcPct val="150000"/>
                        </a:lnSpc>
                        <a:spcBef>
                          <a:spcPts val="1000"/>
                        </a:spcBef>
                        <a:spcAft>
                          <a:spcPts val="0"/>
                        </a:spcAft>
                        <a:buNone/>
                      </a:pPr>
                      <a:r>
                        <a:rPr b="1" lang="en">
                          <a:solidFill>
                            <a:schemeClr val="lt1"/>
                          </a:solidFill>
                        </a:rPr>
                        <a:t>Test Lead</a:t>
                      </a:r>
                      <a:endParaRPr b="1">
                        <a:solidFill>
                          <a:schemeClr val="lt1"/>
                        </a:solidFill>
                      </a:endParaRPr>
                    </a:p>
                  </a:txBody>
                  <a:tcPr marT="91425" marB="91425" marR="91425" marL="91425" anchor="ctr">
                    <a:solidFill>
                      <a:schemeClr val="accent3"/>
                    </a:solidFill>
                  </a:tcPr>
                </a:tc>
                <a:tc>
                  <a:txBody>
                    <a:bodyPr/>
                    <a:lstStyle/>
                    <a:p>
                      <a:pPr indent="0" lvl="0" marL="0" rtl="0" algn="ctr">
                        <a:lnSpc>
                          <a:spcPct val="150000"/>
                        </a:lnSpc>
                        <a:spcBef>
                          <a:spcPts val="1000"/>
                        </a:spcBef>
                        <a:spcAft>
                          <a:spcPts val="0"/>
                        </a:spcAft>
                        <a:buNone/>
                      </a:pPr>
                      <a:r>
                        <a:rPr b="1" lang="en">
                          <a:solidFill>
                            <a:schemeClr val="lt1"/>
                          </a:solidFill>
                        </a:rPr>
                        <a:t>Testers</a:t>
                      </a:r>
                      <a:endParaRPr b="1">
                        <a:solidFill>
                          <a:schemeClr val="lt1"/>
                        </a:solidFill>
                      </a:endParaRPr>
                    </a:p>
                  </a:txBody>
                  <a:tcPr marT="91425" marB="91425" marR="91425" marL="91425" anchor="ctr">
                    <a:solidFill>
                      <a:schemeClr val="accent3"/>
                    </a:solidFill>
                  </a:tcPr>
                </a:tc>
              </a:tr>
              <a:tr h="1255325">
                <a:tc>
                  <a:txBody>
                    <a:bodyPr/>
                    <a:lstStyle/>
                    <a:p>
                      <a:pPr indent="0" lvl="0" marL="0" rtl="0" algn="ctr">
                        <a:spcBef>
                          <a:spcPts val="0"/>
                        </a:spcBef>
                        <a:spcAft>
                          <a:spcPts val="0"/>
                        </a:spcAft>
                        <a:buNone/>
                      </a:pPr>
                      <a:r>
                        <a:rPr lang="en"/>
                        <a:t>Jeet</a:t>
                      </a:r>
                      <a:endParaRPr/>
                    </a:p>
                  </a:txBody>
                  <a:tcPr marT="91425" marB="91425" marR="91425" marL="91425"/>
                </a:tc>
                <a:tc>
                  <a:txBody>
                    <a:bodyPr/>
                    <a:lstStyle/>
                    <a:p>
                      <a:pPr indent="0" lvl="0" marL="0" rtl="0" algn="ctr">
                        <a:spcBef>
                          <a:spcPts val="0"/>
                        </a:spcBef>
                        <a:spcAft>
                          <a:spcPts val="0"/>
                        </a:spcAft>
                        <a:buNone/>
                      </a:pPr>
                      <a:r>
                        <a:rPr lang="en"/>
                        <a:t>Riley</a:t>
                      </a:r>
                      <a:endParaRPr/>
                    </a:p>
                  </a:txBody>
                  <a:tcPr marT="91425" marB="91425" marR="91425" marL="91425"/>
                </a:tc>
                <a:tc>
                  <a:txBody>
                    <a:bodyPr/>
                    <a:lstStyle/>
                    <a:p>
                      <a:pPr indent="0" lvl="0" marL="0" rtl="0" algn="ctr">
                        <a:spcBef>
                          <a:spcPts val="0"/>
                        </a:spcBef>
                        <a:spcAft>
                          <a:spcPts val="0"/>
                        </a:spcAft>
                        <a:buNone/>
                      </a:pPr>
                      <a:r>
                        <a:rPr lang="en"/>
                        <a:t>Hari</a:t>
                      </a:r>
                      <a:endParaRPr/>
                    </a:p>
                  </a:txBody>
                  <a:tcPr marT="91425" marB="91425" marR="91425" marL="91425"/>
                </a:tc>
                <a:tc>
                  <a:txBody>
                    <a:bodyPr/>
                    <a:lstStyle/>
                    <a:p>
                      <a:pPr indent="0" lvl="0" marL="0" rtl="0" algn="ctr">
                        <a:spcBef>
                          <a:spcPts val="0"/>
                        </a:spcBef>
                        <a:spcAft>
                          <a:spcPts val="0"/>
                        </a:spcAft>
                        <a:buNone/>
                      </a:pPr>
                      <a:r>
                        <a:rPr lang="en"/>
                        <a:t>Ini</a:t>
                      </a:r>
                      <a:endParaRPr/>
                    </a:p>
                  </a:txBody>
                  <a:tcPr marT="91425" marB="91425" marR="91425" marL="91425"/>
                </a:tc>
                <a:tc>
                  <a:txBody>
                    <a:bodyPr/>
                    <a:lstStyle/>
                    <a:p>
                      <a:pPr indent="0" lvl="0" marL="0" rtl="0" algn="ctr">
                        <a:spcBef>
                          <a:spcPts val="0"/>
                        </a:spcBef>
                        <a:spcAft>
                          <a:spcPts val="0"/>
                        </a:spcAft>
                        <a:buNone/>
                      </a:pPr>
                      <a:r>
                        <a:rPr lang="en"/>
                        <a:t>Chi, Dillon, Alex</a:t>
                      </a:r>
                      <a:endParaRPr/>
                    </a:p>
                  </a:txBody>
                  <a:tcPr marT="91425" marB="91425" marR="91425" marL="91425"/>
                </a:tc>
                <a:tc>
                  <a:txBody>
                    <a:bodyPr/>
                    <a:lstStyle/>
                    <a:p>
                      <a:pPr indent="0" lvl="0" marL="0" rtl="0" algn="ctr">
                        <a:spcBef>
                          <a:spcPts val="0"/>
                        </a:spcBef>
                        <a:spcAft>
                          <a:spcPts val="0"/>
                        </a:spcAft>
                        <a:buNone/>
                      </a:pPr>
                      <a:r>
                        <a:rPr lang="en"/>
                        <a:t>Sashti</a:t>
                      </a:r>
                      <a:endParaRPr/>
                    </a:p>
                  </a:txBody>
                  <a:tcPr marT="91425" marB="91425" marR="91425" marL="91425"/>
                </a:tc>
                <a:tc>
                  <a:txBody>
                    <a:bodyPr/>
                    <a:lstStyle/>
                    <a:p>
                      <a:pPr indent="0" lvl="0" marL="0" rtl="0" algn="ctr">
                        <a:spcBef>
                          <a:spcPts val="0"/>
                        </a:spcBef>
                        <a:spcAft>
                          <a:spcPts val="0"/>
                        </a:spcAft>
                        <a:buNone/>
                      </a:pPr>
                      <a:r>
                        <a:rPr lang="en"/>
                        <a:t>Vaidehi, Herv</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032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sp>
        <p:nvSpPr>
          <p:cNvPr id="104" name="Google Shape;104;p16"/>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en"/>
              <a:t>SASK Long COVID Participant Portal</a:t>
            </a:r>
            <a:r>
              <a:rPr lang="en"/>
              <a:t> is a web </a:t>
            </a:r>
            <a:r>
              <a:rPr lang="en"/>
              <a:t>application</a:t>
            </a:r>
            <a:r>
              <a:rPr lang="en"/>
              <a:t> where </a:t>
            </a:r>
            <a:r>
              <a:rPr b="1" lang="en"/>
              <a:t>administrators</a:t>
            </a:r>
            <a:r>
              <a:rPr lang="en"/>
              <a:t> of the study can upload data collected via the Ethica app and </a:t>
            </a:r>
            <a:r>
              <a:rPr b="1" lang="en"/>
              <a:t>participants</a:t>
            </a:r>
            <a:r>
              <a:rPr lang="en"/>
              <a:t> can view their individual data and reflect on their health journey.</a:t>
            </a:r>
            <a:endParaRPr/>
          </a:p>
        </p:txBody>
      </p:sp>
      <p:pic>
        <p:nvPicPr>
          <p:cNvPr descr="Open Chromebook laptop computer" id="105" name="Google Shape;105;p16"/>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descr="Sample wireframe for desktop application" id="106" name="Google Shape;106;p16"/>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265488" y="0"/>
            <a:ext cx="4045200" cy="150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How does it work?</a:t>
            </a:r>
            <a:endParaRPr sz="3900"/>
          </a:p>
        </p:txBody>
      </p:sp>
      <p:sp>
        <p:nvSpPr>
          <p:cNvPr id="112" name="Google Shape;112;p17"/>
          <p:cNvSpPr txBox="1"/>
          <p:nvPr>
            <p:ph idx="2" type="body"/>
          </p:nvPr>
        </p:nvSpPr>
        <p:spPr>
          <a:xfrm>
            <a:off x="4939500" y="724200"/>
            <a:ext cx="39291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i="1" sz="1500"/>
          </a:p>
        </p:txBody>
      </p:sp>
      <p:sp>
        <p:nvSpPr>
          <p:cNvPr id="113" name="Google Shape;113;p17"/>
          <p:cNvSpPr txBox="1"/>
          <p:nvPr>
            <p:ph idx="2" type="body"/>
          </p:nvPr>
        </p:nvSpPr>
        <p:spPr>
          <a:xfrm>
            <a:off x="323325" y="1164804"/>
            <a:ext cx="2808000" cy="3103200"/>
          </a:xfrm>
          <a:prstGeom prst="rect">
            <a:avLst/>
          </a:prstGeom>
        </p:spPr>
        <p:txBody>
          <a:bodyPr anchorCtr="0" anchor="ctr" bIns="91425" lIns="91425" spcFirstLastPara="1" rIns="91425" wrap="square" tIns="91425">
            <a:normAutofit fontScale="85000" lnSpcReduction="10000"/>
          </a:bodyPr>
          <a:lstStyle/>
          <a:p>
            <a:pPr indent="0" lvl="0" marL="0" rtl="0" algn="l">
              <a:spcBef>
                <a:spcPts val="0"/>
              </a:spcBef>
              <a:spcAft>
                <a:spcPts val="0"/>
              </a:spcAft>
              <a:buNone/>
            </a:pPr>
            <a:r>
              <a:rPr lang="en">
                <a:solidFill>
                  <a:schemeClr val="dk2"/>
                </a:solidFill>
              </a:rPr>
              <a:t>Participants of the Sask Long Covid study inputs their data in the Ethica App periodically.</a:t>
            </a:r>
            <a:endParaRPr>
              <a:solidFill>
                <a:schemeClr val="dk2"/>
              </a:solidFill>
            </a:endParaRPr>
          </a:p>
          <a:p>
            <a:pPr indent="0" lvl="0" marL="0" rtl="0" algn="l">
              <a:spcBef>
                <a:spcPts val="1200"/>
              </a:spcBef>
              <a:spcAft>
                <a:spcPts val="0"/>
              </a:spcAft>
              <a:buNone/>
            </a:pPr>
            <a:r>
              <a:rPr lang="en">
                <a:solidFill>
                  <a:schemeClr val="dk2"/>
                </a:solidFill>
              </a:rPr>
              <a:t>The administrators then upload the data in csv file format to our web app.</a:t>
            </a:r>
            <a:endParaRPr>
              <a:solidFill>
                <a:schemeClr val="dk2"/>
              </a:solidFill>
            </a:endParaRPr>
          </a:p>
          <a:p>
            <a:pPr indent="0" lvl="0" marL="0" rtl="0" algn="l">
              <a:spcBef>
                <a:spcPts val="1200"/>
              </a:spcBef>
              <a:spcAft>
                <a:spcPts val="0"/>
              </a:spcAft>
              <a:buNone/>
            </a:pPr>
            <a:r>
              <a:rPr lang="en">
                <a:solidFill>
                  <a:schemeClr val="dk2"/>
                </a:solidFill>
              </a:rPr>
              <a:t>The users can then view it on the portal’s side interface in forms of graphs and tables. </a:t>
            </a:r>
            <a:endParaRPr>
              <a:solidFill>
                <a:schemeClr val="dk2"/>
              </a:solidFill>
            </a:endParaRPr>
          </a:p>
          <a:p>
            <a:pPr indent="0" lvl="0" marL="0" rtl="0" algn="l">
              <a:spcBef>
                <a:spcPts val="1200"/>
              </a:spcBef>
              <a:spcAft>
                <a:spcPts val="1200"/>
              </a:spcAft>
              <a:buNone/>
            </a:pPr>
            <a:r>
              <a:t/>
            </a:r>
            <a:endParaRPr>
              <a:solidFill>
                <a:schemeClr val="dk2"/>
              </a:solidFill>
            </a:endParaRPr>
          </a:p>
        </p:txBody>
      </p:sp>
      <p:pic>
        <p:nvPicPr>
          <p:cNvPr id="114" name="Google Shape;114;p17"/>
          <p:cNvPicPr preferRelativeResize="0"/>
          <p:nvPr/>
        </p:nvPicPr>
        <p:blipFill>
          <a:blip r:embed="rId3">
            <a:alphaModFix/>
          </a:blip>
          <a:stretch>
            <a:fillRect/>
          </a:stretch>
        </p:blipFill>
        <p:spPr>
          <a:xfrm>
            <a:off x="5599475" y="198950"/>
            <a:ext cx="2499800" cy="4838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265500" y="853075"/>
            <a:ext cx="4045200" cy="1509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Tech Stack</a:t>
            </a:r>
            <a:endParaRPr sz="3900"/>
          </a:p>
        </p:txBody>
      </p:sp>
      <p:sp>
        <p:nvSpPr>
          <p:cNvPr id="120" name="Google Shape;120;p18"/>
          <p:cNvSpPr txBox="1"/>
          <p:nvPr>
            <p:ph idx="2" type="body"/>
          </p:nvPr>
        </p:nvSpPr>
        <p:spPr>
          <a:xfrm>
            <a:off x="4939500" y="724200"/>
            <a:ext cx="39291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Frontend</a:t>
            </a:r>
            <a:endParaRPr b="1"/>
          </a:p>
          <a:p>
            <a:pPr indent="0" lvl="0" marL="0" rtl="0" algn="l">
              <a:spcBef>
                <a:spcPts val="0"/>
              </a:spcBef>
              <a:spcAft>
                <a:spcPts val="0"/>
              </a:spcAft>
              <a:buNone/>
            </a:pPr>
            <a:r>
              <a:rPr lang="en" sz="1500"/>
              <a:t>React (Typescript)</a:t>
            </a:r>
            <a:endParaRPr sz="1500"/>
          </a:p>
          <a:p>
            <a:pPr indent="0" lvl="0" marL="0" rtl="0" algn="l">
              <a:spcBef>
                <a:spcPts val="0"/>
              </a:spcBef>
              <a:spcAft>
                <a:spcPts val="0"/>
              </a:spcAft>
              <a:buNone/>
            </a:pPr>
            <a:r>
              <a:rPr i="1" lang="en" sz="1500" u="sng">
                <a:solidFill>
                  <a:schemeClr val="hlink"/>
                </a:solidFill>
                <a:hlinkClick r:id="rId3"/>
              </a:rPr>
              <a:t>https://reactjs.org/</a:t>
            </a:r>
            <a:r>
              <a:rPr i="1" lang="en" sz="1500"/>
              <a:t> </a:t>
            </a:r>
            <a:endParaRPr i="1" sz="1500"/>
          </a:p>
          <a:p>
            <a:pPr indent="0" lvl="0" marL="0" rtl="0" algn="l">
              <a:spcBef>
                <a:spcPts val="1200"/>
              </a:spcBef>
              <a:spcAft>
                <a:spcPts val="0"/>
              </a:spcAft>
              <a:buNone/>
            </a:pPr>
            <a:r>
              <a:rPr b="1" lang="en"/>
              <a:t>Backend</a:t>
            </a:r>
            <a:endParaRPr b="1"/>
          </a:p>
          <a:p>
            <a:pPr indent="0" lvl="0" marL="0" rtl="0" algn="l">
              <a:spcBef>
                <a:spcPts val="0"/>
              </a:spcBef>
              <a:spcAft>
                <a:spcPts val="0"/>
              </a:spcAft>
              <a:buNone/>
            </a:pPr>
            <a:r>
              <a:rPr lang="en" sz="1500"/>
              <a:t>Node.js - Express (Typescript)</a:t>
            </a:r>
            <a:endParaRPr sz="1500"/>
          </a:p>
          <a:p>
            <a:pPr indent="0" lvl="0" marL="0" rtl="0" algn="l">
              <a:spcBef>
                <a:spcPts val="0"/>
              </a:spcBef>
              <a:spcAft>
                <a:spcPts val="0"/>
              </a:spcAft>
              <a:buNone/>
            </a:pPr>
            <a:r>
              <a:rPr i="1" lang="en" sz="1500" u="sng">
                <a:solidFill>
                  <a:schemeClr val="hlink"/>
                </a:solidFill>
                <a:hlinkClick r:id="rId4"/>
              </a:rPr>
              <a:t>https://nodejs.org/en/about/</a:t>
            </a:r>
            <a:r>
              <a:rPr i="1" lang="en" sz="1500"/>
              <a:t> </a:t>
            </a:r>
            <a:endParaRPr i="1" sz="1500"/>
          </a:p>
          <a:p>
            <a:pPr indent="0" lvl="0" marL="0" rtl="0" algn="l">
              <a:spcBef>
                <a:spcPts val="1200"/>
              </a:spcBef>
              <a:spcAft>
                <a:spcPts val="0"/>
              </a:spcAft>
              <a:buNone/>
            </a:pPr>
            <a:r>
              <a:rPr b="1" lang="en"/>
              <a:t>Database</a:t>
            </a:r>
            <a:endParaRPr b="1"/>
          </a:p>
          <a:p>
            <a:pPr indent="0" lvl="0" marL="0" rtl="0" algn="l">
              <a:spcBef>
                <a:spcPts val="0"/>
              </a:spcBef>
              <a:spcAft>
                <a:spcPts val="0"/>
              </a:spcAft>
              <a:buNone/>
            </a:pPr>
            <a:r>
              <a:rPr lang="en" sz="1500"/>
              <a:t>PostgresSQL</a:t>
            </a:r>
            <a:endParaRPr sz="1500"/>
          </a:p>
          <a:p>
            <a:pPr indent="0" lvl="0" marL="0" rtl="0" algn="l">
              <a:spcBef>
                <a:spcPts val="0"/>
              </a:spcBef>
              <a:spcAft>
                <a:spcPts val="1200"/>
              </a:spcAft>
              <a:buNone/>
            </a:pPr>
            <a:r>
              <a:rPr i="1" lang="en" sz="1500" u="sng">
                <a:solidFill>
                  <a:schemeClr val="hlink"/>
                </a:solidFill>
                <a:hlinkClick r:id="rId5"/>
              </a:rPr>
              <a:t>https://www.postgresql.org/about/</a:t>
            </a:r>
            <a:endParaRPr i="1" sz="1500"/>
          </a:p>
        </p:txBody>
      </p:sp>
      <p:pic>
        <p:nvPicPr>
          <p:cNvPr id="121" name="Google Shape;121;p18"/>
          <p:cNvPicPr preferRelativeResize="0"/>
          <p:nvPr/>
        </p:nvPicPr>
        <p:blipFill>
          <a:blip r:embed="rId6">
            <a:alphaModFix/>
          </a:blip>
          <a:stretch>
            <a:fillRect/>
          </a:stretch>
        </p:blipFill>
        <p:spPr>
          <a:xfrm>
            <a:off x="1216525" y="2124863"/>
            <a:ext cx="2143125" cy="214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cxnSp>
        <p:nvCxnSpPr>
          <p:cNvPr id="126" name="Google Shape;126;p19"/>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27" name="Google Shape;127;p19"/>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sp>
        <p:nvSpPr>
          <p:cNvPr id="128" name="Google Shape;128;p19"/>
          <p:cNvSpPr txBox="1"/>
          <p:nvPr>
            <p:ph idx="4294967295" type="body"/>
          </p:nvPr>
        </p:nvSpPr>
        <p:spPr>
          <a:xfrm>
            <a:off x="318850" y="3771900"/>
            <a:ext cx="3999900" cy="530400"/>
          </a:xfrm>
          <a:prstGeom prst="rect">
            <a:avLst/>
          </a:prstGeom>
        </p:spPr>
        <p:txBody>
          <a:bodyPr anchorCtr="0" anchor="b" bIns="91425" lIns="91425" spcFirstLastPara="1" rIns="91425" wrap="square" tIns="91425">
            <a:normAutofit/>
          </a:bodyPr>
          <a:lstStyle/>
          <a:p>
            <a:pPr indent="0" lvl="0" marL="0" rtl="0" algn="l">
              <a:lnSpc>
                <a:spcPct val="100000"/>
              </a:lnSpc>
              <a:spcBef>
                <a:spcPts val="0"/>
              </a:spcBef>
              <a:spcAft>
                <a:spcPts val="0"/>
              </a:spcAft>
              <a:buNone/>
            </a:pPr>
            <a:r>
              <a:rPr b="1" lang="en" sz="2100">
                <a:solidFill>
                  <a:schemeClr val="accent3"/>
                </a:solidFill>
              </a:rPr>
              <a:t>Tools</a:t>
            </a:r>
            <a:endParaRPr b="1" sz="2100">
              <a:solidFill>
                <a:schemeClr val="accent3"/>
              </a:solidFill>
            </a:endParaRPr>
          </a:p>
        </p:txBody>
      </p:sp>
      <p:sp>
        <p:nvSpPr>
          <p:cNvPr id="129" name="Google Shape;129;p19"/>
          <p:cNvSpPr txBox="1"/>
          <p:nvPr>
            <p:ph idx="4294967295" type="body"/>
          </p:nvPr>
        </p:nvSpPr>
        <p:spPr>
          <a:xfrm>
            <a:off x="318844" y="4228050"/>
            <a:ext cx="3999900" cy="63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We’ll be using various technologies and frameworks to track, document, and manage our project.</a:t>
            </a:r>
            <a:endParaRPr sz="1200"/>
          </a:p>
        </p:txBody>
      </p:sp>
      <p:sp>
        <p:nvSpPr>
          <p:cNvPr id="130" name="Google Shape;130;p19"/>
          <p:cNvSpPr txBox="1"/>
          <p:nvPr>
            <p:ph idx="4294967295" type="body"/>
          </p:nvPr>
        </p:nvSpPr>
        <p:spPr>
          <a:xfrm>
            <a:off x="4825250" y="3771900"/>
            <a:ext cx="3999900" cy="530400"/>
          </a:xfrm>
          <a:prstGeom prst="rect">
            <a:avLst/>
          </a:prstGeom>
        </p:spPr>
        <p:txBody>
          <a:bodyPr anchorCtr="0" anchor="b" bIns="91425" lIns="91425" spcFirstLastPara="1" rIns="91425" wrap="square" tIns="91425">
            <a:normAutofit/>
          </a:bodyPr>
          <a:lstStyle/>
          <a:p>
            <a:pPr indent="0" lvl="0" marL="0" rtl="0" algn="l">
              <a:lnSpc>
                <a:spcPct val="100000"/>
              </a:lnSpc>
              <a:spcBef>
                <a:spcPts val="0"/>
              </a:spcBef>
              <a:spcAft>
                <a:spcPts val="0"/>
              </a:spcAft>
              <a:buNone/>
            </a:pPr>
            <a:r>
              <a:rPr b="1" lang="en" sz="2100">
                <a:solidFill>
                  <a:schemeClr val="accent3"/>
                </a:solidFill>
              </a:rPr>
              <a:t>Prototyping</a:t>
            </a:r>
            <a:endParaRPr b="1" sz="2100">
              <a:solidFill>
                <a:schemeClr val="accent3"/>
              </a:solidFill>
            </a:endParaRPr>
          </a:p>
        </p:txBody>
      </p:sp>
      <p:sp>
        <p:nvSpPr>
          <p:cNvPr id="131" name="Google Shape;131;p19"/>
          <p:cNvSpPr txBox="1"/>
          <p:nvPr>
            <p:ph idx="4294967295" type="body"/>
          </p:nvPr>
        </p:nvSpPr>
        <p:spPr>
          <a:xfrm>
            <a:off x="4825256" y="4228050"/>
            <a:ext cx="3999900" cy="639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sz="1200"/>
              <a:t>Implement 10+10 strategy: each group member will create 10 low-fidelity prototypes, and then we'll choose the best 10 to create our prototype.</a:t>
            </a:r>
            <a:endParaRPr sz="1200"/>
          </a:p>
        </p:txBody>
      </p:sp>
      <p:pic>
        <p:nvPicPr>
          <p:cNvPr id="132" name="Google Shape;132;p19"/>
          <p:cNvPicPr preferRelativeResize="0"/>
          <p:nvPr/>
        </p:nvPicPr>
        <p:blipFill rotWithShape="1">
          <a:blip r:embed="rId3">
            <a:alphaModFix/>
          </a:blip>
          <a:srcRect b="0" l="18433" r="18822" t="0"/>
          <a:stretch/>
        </p:blipFill>
        <p:spPr>
          <a:xfrm>
            <a:off x="3103701" y="2388475"/>
            <a:ext cx="1216522" cy="1090601"/>
          </a:xfrm>
          <a:prstGeom prst="rect">
            <a:avLst/>
          </a:prstGeom>
          <a:noFill/>
          <a:ln>
            <a:noFill/>
          </a:ln>
        </p:spPr>
      </p:pic>
      <p:pic>
        <p:nvPicPr>
          <p:cNvPr id="133" name="Google Shape;133;p19"/>
          <p:cNvPicPr preferRelativeResize="0"/>
          <p:nvPr/>
        </p:nvPicPr>
        <p:blipFill>
          <a:blip r:embed="rId4">
            <a:alphaModFix/>
          </a:blip>
          <a:stretch>
            <a:fillRect/>
          </a:stretch>
        </p:blipFill>
        <p:spPr>
          <a:xfrm>
            <a:off x="431250" y="2571750"/>
            <a:ext cx="2273985" cy="932850"/>
          </a:xfrm>
          <a:prstGeom prst="rect">
            <a:avLst/>
          </a:prstGeom>
          <a:noFill/>
          <a:ln>
            <a:noFill/>
          </a:ln>
        </p:spPr>
      </p:pic>
      <p:pic>
        <p:nvPicPr>
          <p:cNvPr id="134" name="Google Shape;134;p19"/>
          <p:cNvPicPr preferRelativeResize="0"/>
          <p:nvPr/>
        </p:nvPicPr>
        <p:blipFill rotWithShape="1">
          <a:blip r:embed="rId5">
            <a:alphaModFix/>
          </a:blip>
          <a:srcRect b="0" l="32984" r="0" t="16485"/>
          <a:stretch/>
        </p:blipFill>
        <p:spPr>
          <a:xfrm>
            <a:off x="4963675" y="813150"/>
            <a:ext cx="3846249" cy="2691450"/>
          </a:xfrm>
          <a:prstGeom prst="rect">
            <a:avLst/>
          </a:prstGeom>
          <a:noFill/>
          <a:ln>
            <a:noFill/>
          </a:ln>
        </p:spPr>
      </p:pic>
      <p:pic>
        <p:nvPicPr>
          <p:cNvPr id="135" name="Google Shape;135;p19"/>
          <p:cNvPicPr preferRelativeResize="0"/>
          <p:nvPr/>
        </p:nvPicPr>
        <p:blipFill>
          <a:blip r:embed="rId6">
            <a:alphaModFix/>
          </a:blip>
          <a:stretch>
            <a:fillRect/>
          </a:stretch>
        </p:blipFill>
        <p:spPr>
          <a:xfrm>
            <a:off x="2463525" y="1528000"/>
            <a:ext cx="827104" cy="932850"/>
          </a:xfrm>
          <a:prstGeom prst="rect">
            <a:avLst/>
          </a:prstGeom>
          <a:noFill/>
          <a:ln>
            <a:noFill/>
          </a:ln>
        </p:spPr>
      </p:pic>
      <p:pic>
        <p:nvPicPr>
          <p:cNvPr id="136" name="Google Shape;136;p19"/>
          <p:cNvPicPr preferRelativeResize="0"/>
          <p:nvPr/>
        </p:nvPicPr>
        <p:blipFill>
          <a:blip r:embed="rId7">
            <a:alphaModFix/>
          </a:blip>
          <a:stretch>
            <a:fillRect/>
          </a:stretch>
        </p:blipFill>
        <p:spPr>
          <a:xfrm>
            <a:off x="2029200" y="696550"/>
            <a:ext cx="2222198" cy="746501"/>
          </a:xfrm>
          <a:prstGeom prst="rect">
            <a:avLst/>
          </a:prstGeom>
          <a:noFill/>
          <a:ln>
            <a:noFill/>
          </a:ln>
        </p:spPr>
      </p:pic>
      <p:pic>
        <p:nvPicPr>
          <p:cNvPr id="137" name="Google Shape;137;p19"/>
          <p:cNvPicPr preferRelativeResize="0"/>
          <p:nvPr/>
        </p:nvPicPr>
        <p:blipFill>
          <a:blip r:embed="rId8">
            <a:alphaModFix/>
          </a:blip>
          <a:stretch>
            <a:fillRect/>
          </a:stretch>
        </p:blipFill>
        <p:spPr>
          <a:xfrm>
            <a:off x="433425" y="813150"/>
            <a:ext cx="1480775" cy="1480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1" name="Shape 141"/>
        <p:cNvGrpSpPr/>
        <p:nvPr/>
      </p:nvGrpSpPr>
      <p:grpSpPr>
        <a:xfrm>
          <a:off x="0" y="0"/>
          <a:ext cx="0" cy="0"/>
          <a:chOff x="0" y="0"/>
          <a:chExt cx="0" cy="0"/>
        </a:xfrm>
      </p:grpSpPr>
      <p:sp>
        <p:nvSpPr>
          <p:cNvPr id="142" name="Google Shape;142;p20"/>
          <p:cNvSpPr txBox="1"/>
          <p:nvPr>
            <p:ph type="title"/>
          </p:nvPr>
        </p:nvSpPr>
        <p:spPr>
          <a:xfrm>
            <a:off x="455350" y="356125"/>
            <a:ext cx="5618700" cy="820800"/>
          </a:xfrm>
          <a:prstGeom prst="rect">
            <a:avLst/>
          </a:prstGeom>
        </p:spPr>
        <p:txBody>
          <a:bodyPr anchorCtr="0" anchor="ctr" bIns="91425" lIns="91425" spcFirstLastPara="1" rIns="91425" wrap="square" tIns="91425">
            <a:normAutofit/>
          </a:bodyPr>
          <a:lstStyle/>
          <a:p>
            <a:pPr indent="0" lvl="0" marL="0" rtl="0" algn="l">
              <a:spcBef>
                <a:spcPts val="0"/>
              </a:spcBef>
              <a:spcAft>
                <a:spcPts val="1600"/>
              </a:spcAft>
              <a:buNone/>
            </a:pPr>
            <a:r>
              <a:rPr lang="en" sz="2700"/>
              <a:t>Wiki Pages</a:t>
            </a:r>
            <a:endParaRPr sz="2700"/>
          </a:p>
        </p:txBody>
      </p:sp>
      <p:sp>
        <p:nvSpPr>
          <p:cNvPr id="143" name="Google Shape;143;p20"/>
          <p:cNvSpPr txBox="1"/>
          <p:nvPr>
            <p:ph type="title"/>
          </p:nvPr>
        </p:nvSpPr>
        <p:spPr>
          <a:xfrm>
            <a:off x="371675" y="1176925"/>
            <a:ext cx="7959000" cy="18330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How to use our project</a:t>
            </a:r>
            <a:endParaRPr sz="1500"/>
          </a:p>
          <a:p>
            <a:pPr indent="-323850" lvl="0" marL="457200" rtl="0" algn="l">
              <a:lnSpc>
                <a:spcPct val="150000"/>
              </a:lnSpc>
              <a:spcBef>
                <a:spcPts val="0"/>
              </a:spcBef>
              <a:spcAft>
                <a:spcPts val="0"/>
              </a:spcAft>
              <a:buSzPts val="1500"/>
              <a:buChar char="●"/>
            </a:pPr>
            <a:r>
              <a:rPr lang="en" sz="1500"/>
              <a:t>How we designed it</a:t>
            </a:r>
            <a:endParaRPr sz="1500"/>
          </a:p>
          <a:p>
            <a:pPr indent="-323850" lvl="0" marL="457200" rtl="0" algn="l">
              <a:lnSpc>
                <a:spcPct val="150000"/>
              </a:lnSpc>
              <a:spcBef>
                <a:spcPts val="0"/>
              </a:spcBef>
              <a:spcAft>
                <a:spcPts val="0"/>
              </a:spcAft>
              <a:buSzPts val="1500"/>
              <a:buChar char="●"/>
            </a:pPr>
            <a:r>
              <a:rPr lang="en" sz="1500"/>
              <a:t>Deliverable </a:t>
            </a:r>
            <a:r>
              <a:rPr lang="en" sz="1500"/>
              <a:t>explanations</a:t>
            </a:r>
            <a:endParaRPr sz="1500"/>
          </a:p>
        </p:txBody>
      </p:sp>
      <p:sp>
        <p:nvSpPr>
          <p:cNvPr id="144" name="Google Shape;144;p20"/>
          <p:cNvSpPr txBox="1"/>
          <p:nvPr/>
        </p:nvSpPr>
        <p:spPr>
          <a:xfrm>
            <a:off x="503100" y="4325500"/>
            <a:ext cx="7833000" cy="96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500" u="sng">
                <a:solidFill>
                  <a:schemeClr val="accent5"/>
                </a:solidFill>
                <a:latin typeface="Roboto"/>
                <a:ea typeface="Roboto"/>
                <a:cs typeface="Roboto"/>
                <a:sym typeface="Roboto"/>
                <a:hlinkClick r:id="rId3">
                  <a:extLst>
                    <a:ext uri="{A12FA001-AC4F-418D-AE19-62706E023703}">
                      <ahyp:hlinkClr val="tx"/>
                    </a:ext>
                  </a:extLst>
                </a:hlinkClick>
              </a:rPr>
              <a:t>https://docs.github.com/en/communities/documenting-your-project-with-wikis/about-wikis</a:t>
            </a:r>
            <a:r>
              <a:rPr i="1" lang="en" sz="1500">
                <a:solidFill>
                  <a:schemeClr val="lt1"/>
                </a:solidFill>
                <a:latin typeface="Roboto"/>
                <a:ea typeface="Roboto"/>
                <a:cs typeface="Roboto"/>
                <a:sym typeface="Roboto"/>
              </a:rPr>
              <a:t> </a:t>
            </a:r>
            <a:endParaRPr i="1" sz="1500">
              <a:solidFill>
                <a:schemeClr val="lt1"/>
              </a:solidFill>
              <a:latin typeface="Roboto"/>
              <a:ea typeface="Roboto"/>
              <a:cs typeface="Roboto"/>
              <a:sym typeface="Roboto"/>
            </a:endParaRPr>
          </a:p>
          <a:p>
            <a:pPr indent="0" lvl="0" marL="0" rtl="0" algn="l">
              <a:spcBef>
                <a:spcPts val="1600"/>
              </a:spcBef>
              <a:spcAft>
                <a:spcPts val="0"/>
              </a:spcAft>
              <a:buNone/>
            </a:pPr>
            <a:r>
              <a:t/>
            </a:r>
            <a:endParaRPr i="1" sz="1500">
              <a:latin typeface="Roboto"/>
              <a:ea typeface="Roboto"/>
              <a:cs typeface="Roboto"/>
              <a:sym typeface="Roboto"/>
            </a:endParaRPr>
          </a:p>
        </p:txBody>
      </p:sp>
      <p:pic>
        <p:nvPicPr>
          <p:cNvPr id="145" name="Google Shape;145;p20"/>
          <p:cNvPicPr preferRelativeResize="0"/>
          <p:nvPr/>
        </p:nvPicPr>
        <p:blipFill>
          <a:blip r:embed="rId4">
            <a:alphaModFix/>
          </a:blip>
          <a:stretch>
            <a:fillRect/>
          </a:stretch>
        </p:blipFill>
        <p:spPr>
          <a:xfrm>
            <a:off x="4293884" y="1176925"/>
            <a:ext cx="3848340" cy="281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 Management</a:t>
            </a:r>
            <a:endParaRPr/>
          </a:p>
        </p:txBody>
      </p:sp>
      <p:sp>
        <p:nvSpPr>
          <p:cNvPr id="151" name="Google Shape;151;p21"/>
          <p:cNvSpPr txBox="1"/>
          <p:nvPr>
            <p:ph idx="1" type="body"/>
          </p:nvPr>
        </p:nvSpPr>
        <p:spPr>
          <a:xfrm>
            <a:off x="311700" y="2488525"/>
            <a:ext cx="2979900" cy="400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solidFill>
                  <a:srgbClr val="000000"/>
                </a:solidFill>
                <a:latin typeface="Arial"/>
                <a:ea typeface="Arial"/>
                <a:cs typeface="Arial"/>
                <a:sym typeface="Arial"/>
              </a:rPr>
              <a:t>Our linter of choice</a:t>
            </a:r>
            <a:endParaRPr sz="1100"/>
          </a:p>
        </p:txBody>
      </p:sp>
      <p:pic>
        <p:nvPicPr>
          <p:cNvPr id="152" name="Google Shape;152;p21"/>
          <p:cNvPicPr preferRelativeResize="0"/>
          <p:nvPr/>
        </p:nvPicPr>
        <p:blipFill>
          <a:blip r:embed="rId3">
            <a:alphaModFix/>
          </a:blip>
          <a:stretch>
            <a:fillRect/>
          </a:stretch>
        </p:blipFill>
        <p:spPr>
          <a:xfrm>
            <a:off x="4187200" y="1379525"/>
            <a:ext cx="3086899" cy="1028975"/>
          </a:xfrm>
          <a:prstGeom prst="rect">
            <a:avLst/>
          </a:prstGeom>
          <a:noFill/>
          <a:ln>
            <a:noFill/>
          </a:ln>
        </p:spPr>
      </p:pic>
      <p:pic>
        <p:nvPicPr>
          <p:cNvPr id="153" name="Google Shape;153;p21"/>
          <p:cNvPicPr preferRelativeResize="0"/>
          <p:nvPr/>
        </p:nvPicPr>
        <p:blipFill>
          <a:blip r:embed="rId4">
            <a:alphaModFix/>
          </a:blip>
          <a:stretch>
            <a:fillRect/>
          </a:stretch>
        </p:blipFill>
        <p:spPr>
          <a:xfrm>
            <a:off x="311700" y="1379523"/>
            <a:ext cx="2449925" cy="1028975"/>
          </a:xfrm>
          <a:prstGeom prst="rect">
            <a:avLst/>
          </a:prstGeom>
          <a:noFill/>
          <a:ln>
            <a:noFill/>
          </a:ln>
        </p:spPr>
      </p:pic>
      <p:sp>
        <p:nvSpPr>
          <p:cNvPr id="154" name="Google Shape;154;p21"/>
          <p:cNvSpPr txBox="1"/>
          <p:nvPr/>
        </p:nvSpPr>
        <p:spPr>
          <a:xfrm>
            <a:off x="4187200" y="2488525"/>
            <a:ext cx="29799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Continuous integration technology to ensure the build has all tests </a:t>
            </a:r>
            <a:r>
              <a:rPr lang="en" sz="1100"/>
              <a:t>passing</a:t>
            </a:r>
            <a:r>
              <a:rPr lang="en" sz="1100"/>
              <a:t> and does actually build.</a:t>
            </a:r>
            <a:endParaRPr sz="1100"/>
          </a:p>
        </p:txBody>
      </p:sp>
      <p:pic>
        <p:nvPicPr>
          <p:cNvPr id="155" name="Google Shape;155;p21"/>
          <p:cNvPicPr preferRelativeResize="0"/>
          <p:nvPr/>
        </p:nvPicPr>
        <p:blipFill rotWithShape="1">
          <a:blip r:embed="rId5">
            <a:alphaModFix/>
          </a:blip>
          <a:srcRect b="25196" l="0" r="0" t="26087"/>
          <a:stretch/>
        </p:blipFill>
        <p:spPr>
          <a:xfrm>
            <a:off x="576113" y="3402800"/>
            <a:ext cx="2451080" cy="639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